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0" r:id="rId3"/>
    <p:sldId id="257" r:id="rId4"/>
    <p:sldId id="261" r:id="rId5"/>
    <p:sldId id="262" r:id="rId6"/>
    <p:sldId id="258" r:id="rId7"/>
    <p:sldId id="259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8" r:id="rId33"/>
    <p:sldId id="287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12" r:id="rId52"/>
    <p:sldId id="306" r:id="rId53"/>
    <p:sldId id="309" r:id="rId54"/>
    <p:sldId id="307" r:id="rId55"/>
    <p:sldId id="308" r:id="rId56"/>
    <p:sldId id="311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E6F03-97B9-4322-873F-D38F8FEB0B1B}" type="datetimeFigureOut">
              <a:rPr lang="en-US" smtClean="0"/>
              <a:t>1/22/2016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6E0FFA-C341-4A8B-B03B-5899C46F6A7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E6F03-97B9-4322-873F-D38F8FEB0B1B}" type="datetimeFigureOut">
              <a:rPr lang="en-US" smtClean="0"/>
              <a:t>1/22/2016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E0FFA-C341-4A8B-B03B-5899C46F6A7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E6F03-97B9-4322-873F-D38F8FEB0B1B}" type="datetimeFigureOut">
              <a:rPr lang="en-US" smtClean="0"/>
              <a:t>1/22/2016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E0FFA-C341-4A8B-B03B-5899C46F6A7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DEE6F03-97B9-4322-873F-D38F8FEB0B1B}" type="datetimeFigureOut">
              <a:rPr lang="en-US" smtClean="0"/>
              <a:t>1/22/2016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8C6E0FFA-C341-4A8B-B03B-5899C46F6A7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E6F03-97B9-4322-873F-D38F8FEB0B1B}" type="datetimeFigureOut">
              <a:rPr lang="en-US" smtClean="0"/>
              <a:t>1/22/2016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E0FFA-C341-4A8B-B03B-5899C46F6A7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E6F03-97B9-4322-873F-D38F8FEB0B1B}" type="datetimeFigureOut">
              <a:rPr lang="en-US" smtClean="0"/>
              <a:t>1/22/2016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E0FFA-C341-4A8B-B03B-5899C46F6A7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E0FFA-C341-4A8B-B03B-5899C46F6A7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E6F03-97B9-4322-873F-D38F8FEB0B1B}" type="datetimeFigureOut">
              <a:rPr lang="en-US" smtClean="0"/>
              <a:t>1/22/2016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E6F03-97B9-4322-873F-D38F8FEB0B1B}" type="datetimeFigureOut">
              <a:rPr lang="en-US" smtClean="0"/>
              <a:t>1/22/2016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E0FFA-C341-4A8B-B03B-5899C46F6A7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E6F03-97B9-4322-873F-D38F8FEB0B1B}" type="datetimeFigureOut">
              <a:rPr lang="en-US" smtClean="0"/>
              <a:t>1/22/2016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E0FFA-C341-4A8B-B03B-5899C46F6A7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DEE6F03-97B9-4322-873F-D38F8FEB0B1B}" type="datetimeFigureOut">
              <a:rPr lang="en-US" smtClean="0"/>
              <a:t>1/22/2016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6E0FFA-C341-4A8B-B03B-5899C46F6A7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E6F03-97B9-4322-873F-D38F8FEB0B1B}" type="datetimeFigureOut">
              <a:rPr lang="en-US" smtClean="0"/>
              <a:t>1/22/2016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6E0FFA-C341-4A8B-B03B-5899C46F6A7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DEE6F03-97B9-4322-873F-D38F8FEB0B1B}" type="datetimeFigureOut">
              <a:rPr lang="en-US" smtClean="0"/>
              <a:t>1/22/2016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8C6E0FFA-C341-4A8B-B03B-5899C46F6A7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5762"/>
            <a:ext cx="9144000" cy="608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165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● 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Fundraising</a:t>
            </a:r>
          </a:p>
          <a:p>
            <a:pPr marL="0" indent="0">
              <a:buNone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	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CVA</a:t>
            </a:r>
          </a:p>
          <a:p>
            <a:pPr marL="0" indent="0">
              <a:buNone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	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Civic groups</a:t>
            </a:r>
          </a:p>
          <a:p>
            <a:pPr marL="0" indent="0">
              <a:buNone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	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Politicians</a:t>
            </a:r>
          </a:p>
          <a:p>
            <a:pPr marL="0" indent="0">
              <a:buNone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	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Local businesses</a:t>
            </a:r>
          </a:p>
          <a:p>
            <a:pPr marL="0" indent="0">
              <a:buNone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	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Wallbuilders</a:t>
            </a:r>
            <a:endParaRPr lang="en-US" dirty="0" smtClean="0">
              <a:solidFill>
                <a:schemeClr val="bg2">
                  <a:lumMod val="50000"/>
                </a:schemeClr>
              </a:solidFill>
              <a:ea typeface="Tahoma"/>
              <a:cs typeface="Tahoma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	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Monetary and in-kind</a:t>
            </a:r>
          </a:p>
          <a:p>
            <a:pPr marL="0" indent="0">
              <a:buNone/>
            </a:pPr>
            <a:endParaRPr lang="en-US" dirty="0">
              <a:solidFill>
                <a:schemeClr val="bg2">
                  <a:lumMod val="50000"/>
                </a:schemeClr>
              </a:solidFill>
              <a:ea typeface="Tahoma"/>
              <a:cs typeface="Tahoma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●  Recognition of Donors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Lay The Foundation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721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Lay The Foundation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371600"/>
            <a:ext cx="7696199" cy="4329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456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● 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Publicity</a:t>
            </a:r>
          </a:p>
          <a:p>
            <a:pPr marL="0" indent="0">
              <a:buNone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	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Social Media</a:t>
            </a:r>
          </a:p>
          <a:p>
            <a:pPr marL="0" indent="0">
              <a:buNone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	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	Website</a:t>
            </a:r>
          </a:p>
          <a:p>
            <a:pPr marL="0" indent="0">
              <a:buNone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		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	Updates, donor button, registration,</a:t>
            </a:r>
          </a:p>
          <a:p>
            <a:pPr marL="0" indent="0">
              <a:buNone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	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		Email</a:t>
            </a:r>
          </a:p>
          <a:p>
            <a:pPr marL="0" indent="0">
              <a:buNone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	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	Facebook</a:t>
            </a:r>
          </a:p>
          <a:p>
            <a:pPr marL="0" indent="0">
              <a:buNone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	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Phone number – Google Voice is free</a:t>
            </a:r>
          </a:p>
          <a:p>
            <a:pPr marL="0" indent="0">
              <a:buNone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	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Flyers – post in businesses, library, etc.</a:t>
            </a:r>
          </a:p>
          <a:p>
            <a:pPr marL="0" indent="0">
              <a:buNone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	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Newspaper – feature stories are free, paid ad</a:t>
            </a:r>
          </a:p>
          <a:p>
            <a:pPr marL="0" indent="0">
              <a:buNone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	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Television &amp; Radio</a:t>
            </a:r>
          </a:p>
          <a:p>
            <a:pPr marL="0" indent="0">
              <a:buNone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	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Homeschool Networks</a:t>
            </a:r>
          </a:p>
          <a:p>
            <a:pPr marL="0" indent="0">
              <a:buNone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	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Churches</a:t>
            </a:r>
          </a:p>
          <a:p>
            <a:pPr marL="0" indent="0">
              <a:buNone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	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Word of mouth / Networking</a:t>
            </a:r>
          </a:p>
          <a:p>
            <a:pPr marL="0" indent="0">
              <a:buNone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	</a:t>
            </a:r>
            <a:endParaRPr lang="en-US" dirty="0" smtClean="0">
              <a:solidFill>
                <a:schemeClr val="bg2">
                  <a:lumMod val="50000"/>
                </a:schemeClr>
              </a:solidFill>
              <a:ea typeface="Tahoma"/>
              <a:cs typeface="Tahoma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	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Lay The Foundation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810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● 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Registration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	Age limit for campers</a:t>
            </a:r>
          </a:p>
          <a:p>
            <a:pPr marL="0" indent="0">
              <a:buNone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Maximum number of campers</a:t>
            </a:r>
          </a:p>
          <a:p>
            <a:pPr marL="0" indent="0">
              <a:buNone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Deadline for registration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●  Registration Forms</a:t>
            </a:r>
          </a:p>
          <a:p>
            <a:pPr marL="0" indent="0">
              <a:buNone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	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Liberty Camp promo flyer</a:t>
            </a:r>
          </a:p>
          <a:p>
            <a:pPr marL="0" indent="0">
              <a:buNone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	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Letter from Camp Director</a:t>
            </a:r>
          </a:p>
          <a:p>
            <a:pPr marL="0" indent="0">
              <a:buNone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	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Overview of Daily Activities</a:t>
            </a:r>
          </a:p>
          <a:p>
            <a:pPr marL="0" indent="0">
              <a:buNone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	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Registration Form</a:t>
            </a:r>
          </a:p>
          <a:p>
            <a:pPr marL="0" indent="0">
              <a:buNone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	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Waiver of Liability</a:t>
            </a:r>
          </a:p>
          <a:p>
            <a:pPr marL="0" indent="0">
              <a:buNone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	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Photo Release Form</a:t>
            </a:r>
          </a:p>
          <a:p>
            <a:pPr marL="0" indent="0">
              <a:buNone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	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Liberty Camp Rules</a:t>
            </a:r>
          </a:p>
          <a:p>
            <a:pPr marL="0" indent="0">
              <a:buNone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	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Picnic RSVP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Lay The Foundation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249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● 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Camp Fees</a:t>
            </a:r>
          </a:p>
          <a:p>
            <a:pPr marL="0" indent="0">
              <a:buNone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	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Investment reduces no shows</a:t>
            </a:r>
          </a:p>
          <a:p>
            <a:pPr marL="0" indent="0">
              <a:buNone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	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Parents pay large sums for sports camps and</a:t>
            </a:r>
          </a:p>
          <a:p>
            <a:pPr marL="0" indent="0">
              <a:buNone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	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	other activities</a:t>
            </a:r>
          </a:p>
          <a:p>
            <a:pPr marL="0" indent="0">
              <a:buNone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	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$15 per child / $5 for additional children in 			family</a:t>
            </a:r>
          </a:p>
          <a:p>
            <a:pPr marL="0" indent="0">
              <a:buNone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	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Discount for children whose parents volunteer</a:t>
            </a:r>
          </a:p>
          <a:p>
            <a:pPr marL="0" indent="0">
              <a:buNone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	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Scholarships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Lay The Foundation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3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● 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Constitutional Champions Foundation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	The Patriot Camp Handbook $16.00</a:t>
            </a:r>
          </a:p>
          <a:p>
            <a:pPr marL="0" indent="0">
              <a:buNone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	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www.constitutionalchampions.org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	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www.the912-project.com/constitutionalchampions</a:t>
            </a:r>
          </a:p>
          <a:p>
            <a:pPr marL="0" indent="0">
              <a:buNone/>
            </a:pPr>
            <a:endParaRPr lang="en-US" dirty="0" smtClean="0">
              <a:solidFill>
                <a:schemeClr val="bg2">
                  <a:lumMod val="50000"/>
                </a:schemeClr>
              </a:solidFill>
              <a:ea typeface="Tahoma"/>
              <a:cs typeface="Tahoma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●  Ivory Notebook</a:t>
            </a:r>
          </a:p>
          <a:p>
            <a:pPr marL="0" indent="0">
              <a:buNone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	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Vacation Liberty School Curriculum</a:t>
            </a:r>
          </a:p>
          <a:p>
            <a:pPr marL="0" indent="0">
              <a:buNone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	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Exploring Black Patriots</a:t>
            </a:r>
          </a:p>
          <a:p>
            <a:pPr marL="0" indent="0">
              <a:buNone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	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www.ivorynotebook.com</a:t>
            </a:r>
          </a:p>
          <a:p>
            <a:pPr marL="0" indent="0">
              <a:buNone/>
            </a:pPr>
            <a:endParaRPr lang="en-US" sz="2400" dirty="0" smtClean="0">
              <a:solidFill>
                <a:schemeClr val="bg2">
                  <a:lumMod val="50000"/>
                </a:schemeClr>
              </a:solidFill>
              <a:ea typeface="Tahoma"/>
              <a:cs typeface="Tahoma"/>
            </a:endParaRPr>
          </a:p>
          <a:p>
            <a:pPr marL="0" indent="0">
              <a:buNone/>
            </a:pPr>
            <a:endParaRPr lang="en-US" sz="2400" dirty="0" smtClean="0">
              <a:solidFill>
                <a:schemeClr val="bg2">
                  <a:lumMod val="50000"/>
                </a:schemeClr>
              </a:solidFill>
              <a:latin typeface="Tahoma"/>
              <a:ea typeface="Tahoma"/>
              <a:cs typeface="Tahoma"/>
            </a:endParaRPr>
          </a:p>
          <a:p>
            <a:pPr marL="0" indent="0">
              <a:buNone/>
            </a:pPr>
            <a:endParaRPr lang="en-US" sz="2000" dirty="0" smtClean="0">
              <a:solidFill>
                <a:schemeClr val="accent6">
                  <a:lumMod val="75000"/>
                </a:schemeClr>
              </a:solidFill>
              <a:latin typeface="Tahoma"/>
              <a:ea typeface="Tahoma"/>
              <a:cs typeface="Tahoma"/>
            </a:endParaRPr>
          </a:p>
          <a:p>
            <a:pPr marL="0" indent="0">
              <a:buNone/>
            </a:pP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Curriculum Resources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07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● 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Wallbuilders</a:t>
            </a:r>
            <a:endParaRPr lang="en-US" dirty="0" smtClean="0">
              <a:solidFill>
                <a:schemeClr val="bg2">
                  <a:lumMod val="50000"/>
                </a:schemeClr>
              </a:solidFill>
              <a:ea typeface="Tahoma"/>
              <a:cs typeface="Tahoma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	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Barton’s Founders’ Bible</a:t>
            </a:r>
          </a:p>
          <a:p>
            <a:pPr marL="0" indent="0">
              <a:buNone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	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Posters</a:t>
            </a:r>
          </a:p>
          <a:p>
            <a:pPr marL="0" indent="0">
              <a:buNone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	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Posters of original documents</a:t>
            </a:r>
          </a:p>
          <a:p>
            <a:pPr marL="0" indent="0">
              <a:buNone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	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Coloring book</a:t>
            </a:r>
          </a:p>
          <a:p>
            <a:pPr marL="0" indent="0">
              <a:buNone/>
            </a:pPr>
            <a:endParaRPr lang="en-US" dirty="0" smtClean="0">
              <a:solidFill>
                <a:schemeClr val="bg2">
                  <a:lumMod val="50000"/>
                </a:schemeClr>
              </a:solidFill>
              <a:ea typeface="Tahoma"/>
              <a:cs typeface="Tahoma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●  Institute on the Constitution</a:t>
            </a:r>
          </a:p>
          <a:p>
            <a:pPr marL="0" indent="0">
              <a:buNone/>
            </a:pPr>
            <a:endParaRPr lang="en-US" dirty="0">
              <a:solidFill>
                <a:schemeClr val="bg2">
                  <a:lumMod val="50000"/>
                </a:schemeClr>
              </a:solidFill>
              <a:ea typeface="Tahoma"/>
              <a:cs typeface="Tahoma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●  Sons of the American Revolution – local chapters</a:t>
            </a:r>
          </a:p>
          <a:p>
            <a:pPr marL="0" indent="0">
              <a:buNone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	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www.ohssar.org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Curriculum Resources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6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● 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6:15-6:30 Patriotic Music</a:t>
            </a:r>
          </a:p>
          <a:p>
            <a:pPr marL="0" indent="0">
              <a:buNone/>
            </a:pPr>
            <a:endParaRPr lang="en-US" dirty="0">
              <a:solidFill>
                <a:schemeClr val="bg2">
                  <a:lumMod val="50000"/>
                </a:schemeClr>
              </a:solidFill>
              <a:ea typeface="Tahoma"/>
              <a:cs typeface="Tahoma"/>
            </a:endParaRPr>
          </a:p>
          <a:p>
            <a:pPr marL="0" indent="0">
              <a:buNone/>
            </a:pPr>
            <a:endParaRPr lang="en-US" dirty="0" smtClean="0">
              <a:solidFill>
                <a:schemeClr val="bg2">
                  <a:lumMod val="50000"/>
                </a:schemeClr>
              </a:solidFill>
              <a:ea typeface="Tahoma"/>
              <a:cs typeface="Tahoma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●  Opening begins at 6:30</a:t>
            </a:r>
          </a:p>
          <a:p>
            <a:pPr marL="0" indent="0">
              <a:buNone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	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Prayer</a:t>
            </a:r>
          </a:p>
          <a:p>
            <a:pPr marL="0" indent="0">
              <a:buNone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	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Pledge of Allegiance</a:t>
            </a:r>
          </a:p>
          <a:p>
            <a:pPr marL="0" indent="0">
              <a:buNone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	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National Anthem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Opening Ceremony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41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Opening Ceremony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76400"/>
            <a:ext cx="8128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33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Opening Ceremony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82" y="1407534"/>
            <a:ext cx="8402782" cy="4726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353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●	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Similar format to Vacation Bible School</a:t>
            </a:r>
          </a:p>
          <a:p>
            <a:pPr marL="0" indent="0">
              <a:buNone/>
            </a:pPr>
            <a:endParaRPr lang="en-US" dirty="0">
              <a:solidFill>
                <a:schemeClr val="bg2">
                  <a:lumMod val="50000"/>
                </a:schemeClr>
              </a:solidFill>
              <a:ea typeface="Tahoma"/>
              <a:cs typeface="Tahoma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●	Immerse children in a week of colonial life</a:t>
            </a:r>
          </a:p>
          <a:p>
            <a:pPr marL="0" indent="0">
              <a:buNone/>
            </a:pPr>
            <a:endParaRPr lang="en-US" dirty="0">
              <a:solidFill>
                <a:schemeClr val="bg2">
                  <a:lumMod val="50000"/>
                </a:schemeClr>
              </a:solidFill>
              <a:ea typeface="Tahoma"/>
              <a:cs typeface="Tahoma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●	Teach a Biblical Worldview rather than a secular 	worldview (creation rather than evolution)</a:t>
            </a:r>
          </a:p>
          <a:p>
            <a:pPr marL="0" indent="0">
              <a:buNone/>
            </a:pPr>
            <a:endParaRPr lang="en-US" dirty="0">
              <a:solidFill>
                <a:schemeClr val="bg2">
                  <a:lumMod val="50000"/>
                </a:schemeClr>
              </a:solidFill>
              <a:ea typeface="Tahoma"/>
              <a:cs typeface="Tahoma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●	Teach The American View</a:t>
            </a:r>
          </a:p>
          <a:p>
            <a:pPr marL="0" indent="0">
              <a:buNone/>
            </a:pP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Welcome to Liberty Camp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478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Opening Ceremony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447800"/>
            <a:ext cx="7162800" cy="4767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0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● 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Monday</a:t>
            </a:r>
          </a:p>
          <a:p>
            <a:pPr marL="0" indent="0">
              <a:buNone/>
            </a:pPr>
            <a:endParaRPr lang="en-US" dirty="0" smtClean="0">
              <a:solidFill>
                <a:schemeClr val="bg2">
                  <a:lumMod val="50000"/>
                </a:schemeClr>
              </a:solidFill>
              <a:ea typeface="Tahoma"/>
              <a:cs typeface="Tahoma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	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Assigned to groups – red, white, blue</a:t>
            </a:r>
          </a:p>
          <a:p>
            <a:pPr marL="0" indent="0">
              <a:buNone/>
            </a:pPr>
            <a:endParaRPr lang="en-US" dirty="0" smtClean="0">
              <a:solidFill>
                <a:schemeClr val="bg2">
                  <a:lumMod val="50000"/>
                </a:schemeClr>
              </a:solidFill>
              <a:ea typeface="Tahoma"/>
              <a:cs typeface="Tahoma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	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Meet Governors</a:t>
            </a:r>
          </a:p>
          <a:p>
            <a:pPr marL="0" indent="0">
              <a:buNone/>
            </a:pPr>
            <a:endParaRPr lang="en-US" dirty="0" smtClean="0">
              <a:solidFill>
                <a:schemeClr val="bg2">
                  <a:lumMod val="50000"/>
                </a:schemeClr>
              </a:solidFill>
              <a:ea typeface="Tahoma"/>
              <a:cs typeface="Tahoma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	Receive name tags, wrist bands, coin pouches</a:t>
            </a:r>
          </a:p>
          <a:p>
            <a:pPr marL="0" indent="0">
              <a:buNone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	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	Silicone wristbands – no latex</a:t>
            </a:r>
          </a:p>
          <a:p>
            <a:pPr marL="0" indent="0">
              <a:buNone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	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	Allergies  &amp; important info on back of name 		tag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Opening Ceremony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92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● 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Tuesday</a:t>
            </a:r>
          </a:p>
          <a:p>
            <a:pPr marL="0" indent="0">
              <a:buNone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	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Folding of the flag</a:t>
            </a:r>
          </a:p>
          <a:p>
            <a:pPr marL="0" indent="0">
              <a:buNone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	</a:t>
            </a:r>
            <a:endParaRPr lang="en-US" dirty="0" smtClean="0">
              <a:solidFill>
                <a:schemeClr val="bg2">
                  <a:lumMod val="50000"/>
                </a:schemeClr>
              </a:solidFill>
              <a:ea typeface="Tahoma"/>
              <a:cs typeface="Tahoma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	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Meaning of each fold</a:t>
            </a:r>
          </a:p>
          <a:p>
            <a:pPr marL="0" indent="0">
              <a:buNone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	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	www.aflag.com/folding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Opening Ceremony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107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Opening Ceremony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371600"/>
            <a:ext cx="7239000" cy="481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11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Opening Ceremony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16259"/>
            <a:ext cx="7543800" cy="5021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18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● 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Wednesday</a:t>
            </a:r>
          </a:p>
          <a:p>
            <a:pPr marL="0" indent="0">
              <a:buNone/>
            </a:pPr>
            <a:endParaRPr lang="en-US" dirty="0">
              <a:solidFill>
                <a:schemeClr val="bg2">
                  <a:lumMod val="50000"/>
                </a:schemeClr>
              </a:solidFill>
              <a:ea typeface="Tahoma"/>
              <a:cs typeface="Tahoma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	Presentation of Colors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Opening Ceremony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77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Opening Ceremony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371600"/>
            <a:ext cx="3501628" cy="526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03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Opening Ceremony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524000"/>
            <a:ext cx="7239000" cy="4818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626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● 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Thursday</a:t>
            </a:r>
          </a:p>
          <a:p>
            <a:pPr marL="0" indent="0">
              <a:buNone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	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History and verses to Star Spangled Banner</a:t>
            </a:r>
          </a:p>
          <a:p>
            <a:pPr marL="0" indent="0">
              <a:buNone/>
            </a:pPr>
            <a:endParaRPr lang="en-US" dirty="0">
              <a:solidFill>
                <a:schemeClr val="bg2">
                  <a:lumMod val="50000"/>
                </a:schemeClr>
              </a:solidFill>
              <a:ea typeface="Tahoma"/>
              <a:cs typeface="Tahoma"/>
            </a:endParaRPr>
          </a:p>
          <a:p>
            <a:pPr marL="0" indent="0">
              <a:buNone/>
            </a:pPr>
            <a:endParaRPr lang="en-US" dirty="0" smtClean="0">
              <a:solidFill>
                <a:schemeClr val="bg2">
                  <a:lumMod val="50000"/>
                </a:schemeClr>
              </a:solidFill>
              <a:ea typeface="Tahoma"/>
              <a:cs typeface="Tahoma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●  Friday</a:t>
            </a:r>
          </a:p>
          <a:p>
            <a:pPr marL="0" indent="0">
              <a:buNone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	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No special activity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Opening Ceremony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759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● 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Monday through Thursday</a:t>
            </a:r>
          </a:p>
          <a:p>
            <a:pPr marL="0" indent="0">
              <a:buNone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	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Learning Station by group – 20 minutes</a:t>
            </a:r>
          </a:p>
          <a:p>
            <a:pPr marL="0" indent="0">
              <a:buNone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	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Activity – all groups – 20 minutes</a:t>
            </a:r>
          </a:p>
          <a:p>
            <a:pPr marL="0" indent="0">
              <a:buNone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	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Learning Station by group – 20 minutes</a:t>
            </a:r>
          </a:p>
          <a:p>
            <a:pPr marL="0" indent="0">
              <a:buNone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	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Snack – all groups – 20 minutes</a:t>
            </a:r>
          </a:p>
          <a:p>
            <a:pPr marL="0" indent="0">
              <a:buNone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	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Learning Station by group – 20 minutes</a:t>
            </a:r>
          </a:p>
          <a:p>
            <a:pPr marL="0" indent="0">
              <a:buNone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	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Closing- all groups</a:t>
            </a:r>
          </a:p>
          <a:p>
            <a:pPr marL="0" indent="0">
              <a:buNone/>
            </a:pPr>
            <a:endParaRPr lang="en-US" dirty="0">
              <a:solidFill>
                <a:schemeClr val="bg2">
                  <a:lumMod val="50000"/>
                </a:schemeClr>
              </a:solidFill>
              <a:ea typeface="Tahoma"/>
              <a:cs typeface="Tahoma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	5 minute transition between activities</a:t>
            </a:r>
          </a:p>
          <a:p>
            <a:pPr marL="0" indent="0">
              <a:buNone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	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Daily Schedule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133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● 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Prayerful  consideration</a:t>
            </a:r>
          </a:p>
          <a:p>
            <a:pPr marL="0" indent="0">
              <a:buNone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God is your most important partner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●  Select a steering committee</a:t>
            </a:r>
          </a:p>
          <a:p>
            <a:pPr marL="0" indent="0">
              <a:buNone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	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Frequency and location of meetings</a:t>
            </a:r>
          </a:p>
          <a:p>
            <a:pPr marL="0" indent="0">
              <a:buNone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	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Large enough to generate ideas and creativity</a:t>
            </a:r>
          </a:p>
          <a:p>
            <a:pPr marL="0" indent="0">
              <a:buNone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	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Small enough to easily reach consensus</a:t>
            </a:r>
          </a:p>
          <a:p>
            <a:pPr marL="0" indent="0">
              <a:buNone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	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10 – 12 seems to be a good size</a:t>
            </a:r>
          </a:p>
          <a:p>
            <a:pPr marL="0" indent="0">
              <a:buNone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	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Can add people as you identify skills needed</a:t>
            </a:r>
          </a:p>
          <a:p>
            <a:pPr marL="0" indent="0">
              <a:buNone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	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Not all volunteers need to be on steering 	committee</a:t>
            </a:r>
          </a:p>
          <a:p>
            <a:pPr marL="0" indent="0">
              <a:buNone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	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	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Network – “Who do you know who_______?”</a:t>
            </a:r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Where Do I Start?</a:t>
            </a:r>
            <a:endParaRPr lang="en-US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681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●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   Monday 		Colonial Life</a:t>
            </a:r>
          </a:p>
          <a:p>
            <a:pPr marL="0" indent="0">
              <a:buNone/>
            </a:pPr>
            <a:endParaRPr lang="en-US" dirty="0" smtClean="0">
              <a:solidFill>
                <a:schemeClr val="bg2">
                  <a:lumMod val="50000"/>
                </a:schemeClr>
              </a:solidFill>
              <a:ea typeface="Tahoma"/>
              <a:cs typeface="Tahoma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● 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Tuesday		The Rebellion</a:t>
            </a:r>
          </a:p>
          <a:p>
            <a:pPr marL="0" indent="0">
              <a:buNone/>
            </a:pPr>
            <a:endParaRPr lang="en-US" dirty="0" smtClean="0">
              <a:solidFill>
                <a:schemeClr val="bg2">
                  <a:lumMod val="50000"/>
                </a:schemeClr>
              </a:solidFill>
              <a:ea typeface="Tahoma"/>
              <a:cs typeface="Tahoma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●  Wednesday	The Revolution</a:t>
            </a:r>
          </a:p>
          <a:p>
            <a:pPr marL="0" indent="0">
              <a:buNone/>
            </a:pPr>
            <a:endParaRPr lang="en-US" dirty="0" smtClean="0">
              <a:solidFill>
                <a:schemeClr val="bg2">
                  <a:lumMod val="50000"/>
                </a:schemeClr>
              </a:solidFill>
              <a:ea typeface="Tahoma"/>
              <a:cs typeface="Tahoma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●  Thursday 		The Constitution</a:t>
            </a:r>
          </a:p>
          <a:p>
            <a:pPr marL="0" indent="0">
              <a:buNone/>
            </a:pPr>
            <a:endParaRPr lang="en-US" dirty="0" smtClean="0">
              <a:solidFill>
                <a:schemeClr val="bg2">
                  <a:lumMod val="50000"/>
                </a:schemeClr>
              </a:solidFill>
              <a:ea typeface="Tahoma"/>
              <a:cs typeface="Tahoma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●  Friday		Family Night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A Theme For Each Day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2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●  Learning Stations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	Magna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Carta</a:t>
            </a:r>
            <a:endParaRPr lang="en-US" dirty="0" smtClean="0">
              <a:solidFill>
                <a:schemeClr val="bg2">
                  <a:lumMod val="50000"/>
                </a:schemeClr>
              </a:solidFill>
              <a:ea typeface="Tahoma"/>
              <a:cs typeface="Tahoma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	Jamestown Colony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	The Pilgrims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●  Activity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	Grinding corn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	Making Butter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●  Snack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	Cornbread with butter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	Lemonade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●  </a:t>
            </a:r>
            <a:r>
              <a:rPr lang="en-US" b="1" i="1" dirty="0" smtClean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Children begin earning gold coins</a:t>
            </a:r>
          </a:p>
          <a:p>
            <a:pPr marL="0" indent="0">
              <a:buNone/>
            </a:pPr>
            <a:endParaRPr lang="en-US" dirty="0">
              <a:solidFill>
                <a:schemeClr val="bg2">
                  <a:lumMod val="50000"/>
                </a:schemeClr>
              </a:solidFill>
              <a:ea typeface="Tahoma"/>
              <a:cs typeface="Tahoma"/>
            </a:endParaRPr>
          </a:p>
          <a:p>
            <a:pPr marL="0" indent="0">
              <a:buNone/>
            </a:pP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Monday – Colonial Life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17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Monday – Colonial Life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371600"/>
            <a:ext cx="3501628" cy="526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28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Monday – Colonial Life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447800"/>
            <a:ext cx="7239000" cy="4818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00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● 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Learning Stations</a:t>
            </a:r>
          </a:p>
          <a:p>
            <a:pPr marL="0" indent="0">
              <a:buNone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	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Peter Muhlenberg</a:t>
            </a:r>
          </a:p>
          <a:p>
            <a:pPr marL="0" indent="0">
              <a:buNone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	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The Boston Massacre &amp; Boston Tea Party</a:t>
            </a:r>
          </a:p>
          <a:p>
            <a:pPr marL="0" indent="0">
              <a:buNone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	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John Dye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●  Activity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	Boston Tea Party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●  Snack</a:t>
            </a:r>
          </a:p>
          <a:p>
            <a:pPr marL="0" indent="0">
              <a:buNone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	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Oatmeal Cookies</a:t>
            </a:r>
          </a:p>
          <a:p>
            <a:pPr marL="0" indent="0">
              <a:buNone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	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Iced Tea</a:t>
            </a:r>
          </a:p>
          <a:p>
            <a:pPr marL="0" indent="0">
              <a:buNone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	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Make root beer</a:t>
            </a:r>
            <a:endParaRPr lang="en-US" dirty="0">
              <a:solidFill>
                <a:schemeClr val="bg2">
                  <a:lumMod val="50000"/>
                </a:schemeClr>
              </a:solidFill>
              <a:ea typeface="Tahoma"/>
              <a:cs typeface="Tahoma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Tuesday – The Rebellion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18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Tuesday – The Rebellion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371600"/>
            <a:ext cx="7391400" cy="4919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012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Tuesday – The Rebellion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473518"/>
            <a:ext cx="6477000" cy="4311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89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Tuesday – The Rebellion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447800"/>
            <a:ext cx="7391400" cy="4919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69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Tuesday – The Rebellion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447799"/>
            <a:ext cx="3481279" cy="5230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82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Tuesday – The Rebellion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447799"/>
            <a:ext cx="7548450" cy="502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18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● 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Key Positions</a:t>
            </a:r>
          </a:p>
          <a:p>
            <a:pPr marL="0" indent="0">
              <a:buNone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	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Camp Director</a:t>
            </a:r>
          </a:p>
          <a:p>
            <a:pPr marL="0" indent="0">
              <a:buNone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	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Assistant or Co-Director</a:t>
            </a:r>
          </a:p>
          <a:p>
            <a:pPr marL="0" indent="0">
              <a:buNone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	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Secretary</a:t>
            </a:r>
          </a:p>
          <a:p>
            <a:pPr marL="0" indent="0">
              <a:buNone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	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Treasurer</a:t>
            </a:r>
          </a:p>
          <a:p>
            <a:pPr marL="0" indent="0">
              <a:buNone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	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Registration</a:t>
            </a:r>
          </a:p>
          <a:p>
            <a:pPr marL="0" indent="0">
              <a:buNone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	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Publicity</a:t>
            </a:r>
          </a:p>
          <a:p>
            <a:pPr marL="0" indent="0">
              <a:buNone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	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Fundraising</a:t>
            </a:r>
          </a:p>
          <a:p>
            <a:pPr marL="0" indent="0">
              <a:buNone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	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Station Leaders</a:t>
            </a:r>
          </a:p>
          <a:p>
            <a:pPr marL="0" indent="0">
              <a:buNone/>
            </a:pP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Where Do I Start?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21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Tuesday – The Rebellion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371600"/>
            <a:ext cx="7391400" cy="4919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08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Tuesday – The Rebellion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524000"/>
            <a:ext cx="6747098" cy="449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75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● 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Learning Stations</a:t>
            </a:r>
          </a:p>
          <a:p>
            <a:pPr marL="0" indent="0">
              <a:buNone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	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Valley Forge / Foxy Hollow / Continental Army</a:t>
            </a:r>
          </a:p>
          <a:p>
            <a:pPr marL="0" indent="0">
              <a:buNone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	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Militia</a:t>
            </a:r>
          </a:p>
          <a:p>
            <a:pPr marL="0" indent="0">
              <a:buNone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	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Mr. Dye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●  Activity</a:t>
            </a:r>
          </a:p>
          <a:p>
            <a:pPr marL="0" indent="0">
              <a:buNone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	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Valley Forge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●  Snacks</a:t>
            </a:r>
          </a:p>
          <a:p>
            <a:pPr marL="0" indent="0">
              <a:buNone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	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Pretzels</a:t>
            </a:r>
          </a:p>
          <a:p>
            <a:pPr marL="0" indent="0">
              <a:buNone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	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Root beer</a:t>
            </a:r>
          </a:p>
          <a:p>
            <a:pPr marL="0" indent="0">
              <a:buNone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	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Story of the Gadsden Flag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Wednesday – The Revolution	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2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Wednesday – The Revolution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295400"/>
            <a:ext cx="7543800" cy="5021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42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Wednesday – The Revolution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371600"/>
            <a:ext cx="7319492" cy="4872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11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Wednesday - The Revolution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371600"/>
            <a:ext cx="7628456" cy="5077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46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Wednesday – The Revolution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371600"/>
            <a:ext cx="7433971" cy="4948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16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Wednesday – The Revolution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600200"/>
            <a:ext cx="2992517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13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Wednesday – The Revolution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447800"/>
            <a:ext cx="7239000" cy="4818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33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Wednesday – The Revolution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95400"/>
            <a:ext cx="7777407" cy="517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08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●  Additional volunteers – add as you go</a:t>
            </a:r>
          </a:p>
          <a:p>
            <a:pPr marL="0" indent="0">
              <a:buNone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	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Governors</a:t>
            </a:r>
          </a:p>
          <a:p>
            <a:pPr marL="0" indent="0">
              <a:buNone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	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Snacks</a:t>
            </a:r>
          </a:p>
          <a:p>
            <a:pPr marL="0" indent="0">
              <a:buNone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	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First Aid</a:t>
            </a:r>
          </a:p>
          <a:p>
            <a:pPr marL="0" indent="0">
              <a:buNone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	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Activities / Games</a:t>
            </a:r>
          </a:p>
          <a:p>
            <a:pPr marL="0" indent="0">
              <a:buNone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	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Characters</a:t>
            </a:r>
          </a:p>
          <a:p>
            <a:pPr marL="0" indent="0">
              <a:buNone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	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Costumes / Seamstresses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	Photographer / Videographer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Where Do I Start?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456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● 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Learning Stations</a:t>
            </a:r>
          </a:p>
          <a:p>
            <a:pPr marL="0" indent="0">
              <a:buNone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	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Elizabeth Baker – Ancestor’s Story</a:t>
            </a:r>
          </a:p>
          <a:p>
            <a:pPr marL="0" indent="0">
              <a:buNone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	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Mr. Dye</a:t>
            </a:r>
          </a:p>
          <a:p>
            <a:pPr marL="0" indent="0">
              <a:buNone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	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The Constitution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●  Activity</a:t>
            </a:r>
          </a:p>
          <a:p>
            <a:pPr marL="0" indent="0">
              <a:buNone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	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Tootsie Roll Tax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●  Snack</a:t>
            </a:r>
          </a:p>
          <a:p>
            <a:pPr marL="0" indent="0">
              <a:buNone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	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Patriotic freeze pops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Thursday – The Constitution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917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● 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Governors collect:</a:t>
            </a:r>
          </a:p>
          <a:p>
            <a:pPr marL="0" indent="0">
              <a:buNone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	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Wrist bands</a:t>
            </a:r>
          </a:p>
          <a:p>
            <a:pPr marL="0" indent="0">
              <a:buNone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	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Name tags</a:t>
            </a:r>
          </a:p>
          <a:p>
            <a:pPr marL="0" indent="0">
              <a:buNone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	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Coin pouches</a:t>
            </a:r>
          </a:p>
          <a:p>
            <a:pPr marL="0" indent="0">
              <a:buNone/>
            </a:pPr>
            <a:endParaRPr lang="en-US" dirty="0">
              <a:solidFill>
                <a:schemeClr val="bg2">
                  <a:lumMod val="50000"/>
                </a:schemeClr>
              </a:solidFill>
              <a:ea typeface="Tahoma"/>
              <a:cs typeface="Tahoma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●  Prayer</a:t>
            </a:r>
          </a:p>
          <a:p>
            <a:pPr marL="0" indent="0">
              <a:buNone/>
            </a:pPr>
            <a:endParaRPr lang="en-US" dirty="0">
              <a:solidFill>
                <a:schemeClr val="bg2">
                  <a:lumMod val="50000"/>
                </a:schemeClr>
              </a:solidFill>
              <a:ea typeface="Tahoma"/>
              <a:cs typeface="Tahoma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●  Sign out 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Daily Closing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108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● 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Opening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●  Picnic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●  Declaration of Independence</a:t>
            </a:r>
          </a:p>
          <a:p>
            <a:pPr marL="0" indent="0">
              <a:buNone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	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The American View</a:t>
            </a:r>
          </a:p>
          <a:p>
            <a:pPr marL="0" indent="0">
              <a:buNone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	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Baking soda and vinegar demonstration</a:t>
            </a:r>
          </a:p>
          <a:p>
            <a:pPr marL="0" indent="0">
              <a:buNone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	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Campers use quill pens to sign their own DOI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●  Patriot Dodge Ball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●  Liberty Store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●  Bags and notebooks given to each camper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●  Camper  evaluation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Friday – Family Night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703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Friday – Family Night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82" y="1600200"/>
            <a:ext cx="7823200" cy="44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00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Friday – Family Night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600200"/>
            <a:ext cx="25146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8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Friday – Family Night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524000"/>
            <a:ext cx="7467600" cy="420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52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634" y="381000"/>
            <a:ext cx="4852765" cy="6126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58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●	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Sponsoring organization</a:t>
            </a:r>
          </a:p>
          <a:p>
            <a:pPr marL="0" indent="0">
              <a:buNone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	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	Tea Party, 9-12, Liberty Group</a:t>
            </a:r>
          </a:p>
          <a:p>
            <a:pPr marL="0" indent="0">
              <a:buNone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	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	Church</a:t>
            </a:r>
          </a:p>
          <a:p>
            <a:pPr marL="0" indent="0">
              <a:buNone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	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	Civic organization</a:t>
            </a:r>
          </a:p>
          <a:p>
            <a:pPr marL="0" indent="0">
              <a:buNone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	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	Historical Society or group</a:t>
            </a:r>
          </a:p>
          <a:p>
            <a:pPr marL="0" indent="0">
              <a:buNone/>
            </a:pPr>
            <a:endParaRPr lang="en-US" dirty="0">
              <a:solidFill>
                <a:schemeClr val="bg2">
                  <a:lumMod val="50000"/>
                </a:schemeClr>
              </a:solidFill>
              <a:ea typeface="Tahoma"/>
              <a:cs typeface="Tahoma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		Sponsor lends credibility and can help 					with funding</a:t>
            </a:r>
          </a:p>
          <a:p>
            <a:pPr marL="0" indent="0">
              <a:buNone/>
            </a:pP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Lay The Foundation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863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Lay The Foundation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981200"/>
            <a:ext cx="7309424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33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● 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Set dates and times for camp</a:t>
            </a:r>
          </a:p>
          <a:p>
            <a:pPr marL="0" indent="0">
              <a:buNone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	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Morning / Afternoon / Evening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●  Select a venue</a:t>
            </a:r>
          </a:p>
          <a:p>
            <a:pPr marL="0" indent="0">
              <a:buNone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	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Indoor / Outdoor / Combination</a:t>
            </a:r>
          </a:p>
          <a:p>
            <a:pPr marL="0" indent="0">
              <a:buNone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	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Restroom facilities</a:t>
            </a:r>
          </a:p>
          <a:p>
            <a:pPr marL="0" indent="0">
              <a:buNone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	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Shelter for inclement weather</a:t>
            </a:r>
          </a:p>
          <a:p>
            <a:pPr marL="0" indent="0">
              <a:buNone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	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Electricity</a:t>
            </a:r>
          </a:p>
          <a:p>
            <a:pPr marL="0" indent="0">
              <a:buNone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	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Supply storage</a:t>
            </a:r>
          </a:p>
          <a:p>
            <a:pPr marL="0" indent="0">
              <a:buNone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	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Sound system / other A/V needs</a:t>
            </a:r>
          </a:p>
          <a:p>
            <a:pPr marL="0" indent="0">
              <a:buNone/>
            </a:pP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Lay The Foundation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49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● 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Liability Insurance</a:t>
            </a:r>
          </a:p>
          <a:p>
            <a:pPr marL="0" indent="0">
              <a:buNone/>
            </a:pPr>
            <a:endParaRPr lang="en-US" dirty="0">
              <a:solidFill>
                <a:schemeClr val="bg2">
                  <a:lumMod val="50000"/>
                </a:schemeClr>
              </a:solidFill>
              <a:ea typeface="Tahoma"/>
              <a:cs typeface="Tahoma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ea typeface="Tahoma"/>
                <a:cs typeface="Tahoma"/>
              </a:rPr>
              <a:t>●  Background checks for volunteers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Lay The Foundation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518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2084</TotalTime>
  <Words>271</Words>
  <Application>Microsoft Office PowerPoint</Application>
  <PresentationFormat>On-screen Show (4:3)</PresentationFormat>
  <Paragraphs>281</Paragraphs>
  <Slides>56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Paper</vt:lpstr>
      <vt:lpstr>   </vt:lpstr>
      <vt:lpstr>Welcome to Liberty Camp</vt:lpstr>
      <vt:lpstr>Where Do I Start?</vt:lpstr>
      <vt:lpstr>Where Do I Start?</vt:lpstr>
      <vt:lpstr>Where Do I Start?</vt:lpstr>
      <vt:lpstr>Lay The Foundation</vt:lpstr>
      <vt:lpstr>Lay The Foundation</vt:lpstr>
      <vt:lpstr>Lay The Foundation</vt:lpstr>
      <vt:lpstr>Lay The Foundation</vt:lpstr>
      <vt:lpstr>Lay The Foundation</vt:lpstr>
      <vt:lpstr>Lay The Foundation</vt:lpstr>
      <vt:lpstr>Lay The Foundation</vt:lpstr>
      <vt:lpstr>Lay The Foundation</vt:lpstr>
      <vt:lpstr>Lay The Foundation</vt:lpstr>
      <vt:lpstr> Curriculum Resources</vt:lpstr>
      <vt:lpstr>Curriculum Resources</vt:lpstr>
      <vt:lpstr>Opening Ceremony</vt:lpstr>
      <vt:lpstr>Opening Ceremony</vt:lpstr>
      <vt:lpstr>Opening Ceremony</vt:lpstr>
      <vt:lpstr>Opening Ceremony</vt:lpstr>
      <vt:lpstr>Opening Ceremony</vt:lpstr>
      <vt:lpstr>Opening Ceremony</vt:lpstr>
      <vt:lpstr>Opening Ceremony</vt:lpstr>
      <vt:lpstr>Opening Ceremony</vt:lpstr>
      <vt:lpstr>Opening Ceremony</vt:lpstr>
      <vt:lpstr>Opening Ceremony</vt:lpstr>
      <vt:lpstr>Opening Ceremony</vt:lpstr>
      <vt:lpstr>Opening Ceremony</vt:lpstr>
      <vt:lpstr>Daily Schedule</vt:lpstr>
      <vt:lpstr>A Theme For Each Day</vt:lpstr>
      <vt:lpstr>Monday – Colonial Life</vt:lpstr>
      <vt:lpstr>Monday – Colonial Life</vt:lpstr>
      <vt:lpstr>Monday – Colonial Life</vt:lpstr>
      <vt:lpstr>Tuesday – The Rebellion</vt:lpstr>
      <vt:lpstr>Tuesday – The Rebellion</vt:lpstr>
      <vt:lpstr>Tuesday – The Rebellion</vt:lpstr>
      <vt:lpstr>Tuesday – The Rebellion</vt:lpstr>
      <vt:lpstr>Tuesday – The Rebellion</vt:lpstr>
      <vt:lpstr>Tuesday – The Rebellion</vt:lpstr>
      <vt:lpstr>Tuesday – The Rebellion</vt:lpstr>
      <vt:lpstr>Tuesday – The Rebellion</vt:lpstr>
      <vt:lpstr>Wednesday – The Revolution </vt:lpstr>
      <vt:lpstr>Wednesday – The Revolution</vt:lpstr>
      <vt:lpstr>Wednesday – The Revolution</vt:lpstr>
      <vt:lpstr>Wednesday - The Revolution</vt:lpstr>
      <vt:lpstr>Wednesday – The Revolution</vt:lpstr>
      <vt:lpstr>Wednesday – The Revolution</vt:lpstr>
      <vt:lpstr>Wednesday – The Revolution</vt:lpstr>
      <vt:lpstr>Wednesday – The Revolution</vt:lpstr>
      <vt:lpstr>Thursday – The Constitution</vt:lpstr>
      <vt:lpstr>Daily Closing</vt:lpstr>
      <vt:lpstr>Friday – Family Night</vt:lpstr>
      <vt:lpstr>Friday – Family Night</vt:lpstr>
      <vt:lpstr>Friday – Family Night</vt:lpstr>
      <vt:lpstr>Friday – Family Night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Computer</dc:creator>
  <cp:lastModifiedBy>Denise</cp:lastModifiedBy>
  <cp:revision>49</cp:revision>
  <dcterms:created xsi:type="dcterms:W3CDTF">2016-01-17T22:13:34Z</dcterms:created>
  <dcterms:modified xsi:type="dcterms:W3CDTF">2016-01-22T19:44:11Z</dcterms:modified>
</cp:coreProperties>
</file>